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5" r:id="rId4"/>
    <p:sldId id="265" r:id="rId5"/>
    <p:sldId id="257" r:id="rId6"/>
    <p:sldId id="266" r:id="rId7"/>
    <p:sldId id="258" r:id="rId8"/>
    <p:sldId id="267" r:id="rId9"/>
    <p:sldId id="259" r:id="rId10"/>
    <p:sldId id="260" r:id="rId11"/>
    <p:sldId id="261" r:id="rId12"/>
    <p:sldId id="269" r:id="rId13"/>
    <p:sldId id="268" r:id="rId14"/>
    <p:sldId id="270" r:id="rId15"/>
    <p:sldId id="263" r:id="rId16"/>
    <p:sldId id="271" r:id="rId17"/>
    <p:sldId id="264" r:id="rId18"/>
    <p:sldId id="272" r:id="rId19"/>
    <p:sldId id="273" r:id="rId20"/>
    <p:sldId id="274" r:id="rId21"/>
    <p:sldId id="276" r:id="rId22"/>
    <p:sldId id="277" r:id="rId23"/>
    <p:sldId id="278" r:id="rId24"/>
    <p:sldId id="279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43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.xml"/><Relationship Id="rId4" Type="http://schemas.openxmlformats.org/officeDocument/2006/relationships/image" Target="../media/image19.png"/><Relationship Id="rId3" Type="http://schemas.openxmlformats.org/officeDocument/2006/relationships/tags" Target="../tags/tag20.xml"/><Relationship Id="rId2" Type="http://schemas.openxmlformats.org/officeDocument/2006/relationships/image" Target="../media/image18.png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23.xml"/><Relationship Id="rId2" Type="http://schemas.openxmlformats.org/officeDocument/2006/relationships/image" Target="../media/image20.png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image" Target="../media/image25.png"/><Relationship Id="rId5" Type="http://schemas.openxmlformats.org/officeDocument/2006/relationships/tags" Target="../tags/tag27.xml"/><Relationship Id="rId4" Type="http://schemas.openxmlformats.org/officeDocument/2006/relationships/image" Target="../media/image24.png"/><Relationship Id="rId3" Type="http://schemas.openxmlformats.org/officeDocument/2006/relationships/tags" Target="../tags/tag26.xml"/><Relationship Id="rId2" Type="http://schemas.openxmlformats.org/officeDocument/2006/relationships/image" Target="../media/image23.png"/><Relationship Id="rId1" Type="http://schemas.openxmlformats.org/officeDocument/2006/relationships/tags" Target="../tags/tag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32.xml"/><Relationship Id="rId2" Type="http://schemas.openxmlformats.org/officeDocument/2006/relationships/image" Target="../media/image27.png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4.xml"/><Relationship Id="rId2" Type="http://schemas.openxmlformats.org/officeDocument/2006/relationships/image" Target="../media/image29.png"/><Relationship Id="rId1" Type="http://schemas.openxmlformats.org/officeDocument/2006/relationships/tags" Target="../tags/tag3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png"/><Relationship Id="rId7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30.png"/><Relationship Id="rId1" Type="http://schemas.openxmlformats.org/officeDocument/2006/relationships/tags" Target="../tags/tag3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1.xml"/><Relationship Id="rId7" Type="http://schemas.openxmlformats.org/officeDocument/2006/relationships/image" Target="../media/image33.png"/><Relationship Id="rId6" Type="http://schemas.openxmlformats.org/officeDocument/2006/relationships/tags" Target="../tags/tag40.xml"/><Relationship Id="rId5" Type="http://schemas.openxmlformats.org/officeDocument/2006/relationships/image" Target="../media/image32.png"/><Relationship Id="rId4" Type="http://schemas.openxmlformats.org/officeDocument/2006/relationships/tags" Target="../tags/tag39.xml"/><Relationship Id="rId3" Type="http://schemas.openxmlformats.org/officeDocument/2006/relationships/image" Target="../media/image31.png"/><Relationship Id="rId2" Type="http://schemas.openxmlformats.org/officeDocument/2006/relationships/tags" Target="../tags/tag3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9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11.xml"/><Relationship Id="rId2" Type="http://schemas.openxmlformats.org/officeDocument/2006/relationships/image" Target="../media/image9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14.xml"/><Relationship Id="rId4" Type="http://schemas.openxmlformats.org/officeDocument/2006/relationships/image" Target="../media/image12.png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tags" Target="../tags/tag18.xml"/><Relationship Id="rId6" Type="http://schemas.openxmlformats.org/officeDocument/2006/relationships/image" Target="../media/image16.png"/><Relationship Id="rId5" Type="http://schemas.openxmlformats.org/officeDocument/2006/relationships/tags" Target="../tags/tag17.xml"/><Relationship Id="rId4" Type="http://schemas.openxmlformats.org/officeDocument/2006/relationships/image" Target="../media/image15.png"/><Relationship Id="rId3" Type="http://schemas.openxmlformats.org/officeDocument/2006/relationships/tags" Target="../tags/tag16.xml"/><Relationship Id="rId2" Type="http://schemas.openxmlformats.org/officeDocument/2006/relationships/image" Target="../media/image14.png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8300" y="62865"/>
            <a:ext cx="11749405" cy="1373505"/>
          </a:xfrm>
        </p:spPr>
        <p:txBody>
          <a:bodyPr/>
          <a:p>
            <a:r>
              <a:rPr lang="zh-CN" altLang="en-US" sz="5400"/>
              <a:t>基于</a:t>
            </a:r>
            <a:r>
              <a:rPr lang="en-US" altLang="zh-CN" sz="5400"/>
              <a:t>EasyX</a:t>
            </a:r>
            <a:r>
              <a:rPr lang="zh-CN" altLang="en-US" sz="5400"/>
              <a:t>库的实时交互</a:t>
            </a:r>
            <a:r>
              <a:rPr lang="en-US" altLang="zh-CN" sz="5400"/>
              <a:t>2D</a:t>
            </a:r>
            <a:r>
              <a:rPr lang="zh-CN" altLang="en-US" sz="5400"/>
              <a:t>格斗游戏</a:t>
            </a:r>
            <a:endParaRPr lang="zh-CN" altLang="en-US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5280" y="1387475"/>
            <a:ext cx="9144000" cy="530225"/>
          </a:xfrm>
        </p:spPr>
        <p:txBody>
          <a:bodyPr/>
          <a:p>
            <a:r>
              <a:rPr lang="zh-CN" altLang="en-US"/>
              <a:t>计科</a:t>
            </a:r>
            <a:r>
              <a:rPr lang="en-US" altLang="zh-CN"/>
              <a:t>X</a:t>
            </a:r>
            <a:r>
              <a:rPr lang="zh-CN" altLang="en-US"/>
              <a:t>班</a:t>
            </a:r>
            <a:r>
              <a:rPr lang="en-US" altLang="zh-CN"/>
              <a:t> XXXXXXXXXXXX </a:t>
            </a:r>
            <a:r>
              <a:rPr lang="en-US" altLang="zh-CN"/>
              <a:t>XXX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2310" y="1798955"/>
            <a:ext cx="8409940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055235"/>
            <a:ext cx="10515600" cy="4351338"/>
          </a:xfrm>
        </p:spPr>
        <p:txBody>
          <a:bodyPr/>
          <a:p>
            <a:r>
              <a:rPr lang="en-US" altLang="zh-CN"/>
              <a:t>11111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57300"/>
            <a:ext cx="12086590" cy="4578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45660" y="2419985"/>
            <a:ext cx="7546340" cy="443801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734435" y="5549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可操控玩家移动，跳跃，使用</a:t>
            </a:r>
            <a:r>
              <a:rPr lang="en-US" altLang="zh-CN"/>
              <a:t>Q/W/E/R</a:t>
            </a:r>
            <a:r>
              <a:rPr lang="zh-CN" altLang="en-US"/>
              <a:t>四个</a:t>
            </a:r>
            <a:r>
              <a:rPr lang="zh-CN" altLang="en-US"/>
              <a:t>技能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异步输入</a:t>
            </a:r>
            <a:r>
              <a:rPr lang="en-US" altLang="zh-CN" sz="2800"/>
              <a:t>_kbhit()+_getch()-&gt;GetAsyncKeyState('A') &amp; 0x8000</a:t>
            </a:r>
            <a:endParaRPr lang="en-US" altLang="zh-CN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#</a:t>
            </a:r>
            <a:r>
              <a:rPr lang="en-US" altLang="zh-CN"/>
              <a:t>include&lt;windows.h&gt;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Player::Move()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14085" y="4324985"/>
            <a:ext cx="6096635" cy="4351655"/>
          </a:xfrm>
        </p:spPr>
        <p:txBody>
          <a:bodyPr>
            <a:normAutofit/>
          </a:bodyPr>
          <a:p>
            <a:r>
              <a:rPr lang="zh-CN" altLang="en-US" sz="1800" b="1"/>
              <a:t>注意</a:t>
            </a:r>
            <a:r>
              <a:rPr lang="zh-CN" altLang="en-US" sz="1800"/>
              <a:t>：</a:t>
            </a:r>
            <a:r>
              <a:rPr lang="en-US" altLang="zh-CN" sz="1800">
                <a:sym typeface="+mn-ea"/>
              </a:rPr>
              <a:t>GetAsyncKeyState</a:t>
            </a:r>
            <a:r>
              <a:rPr lang="zh-CN" altLang="en-US" sz="1800">
                <a:sym typeface="+mn-ea"/>
              </a:rPr>
              <a:t>函数会一直读取键盘信息（即使在其他窗口或已经放开，移动时无需注意，但在使用技能时需要保证每次按钮只会使用一次技能</a:t>
            </a:r>
            <a:endParaRPr lang="zh-CN" altLang="en-US" sz="1800">
              <a:sym typeface="+mn-ea"/>
            </a:endParaRPr>
          </a:p>
          <a:p>
            <a:r>
              <a:rPr lang="zh-CN" altLang="en-US" sz="1800" b="1">
                <a:sym typeface="+mn-ea"/>
              </a:rPr>
              <a:t>解决方案</a:t>
            </a:r>
            <a:r>
              <a:rPr lang="zh-CN" altLang="en-US" sz="1800">
                <a:sym typeface="+mn-ea"/>
              </a:rPr>
              <a:t>：对于某一按键，用两个</a:t>
            </a:r>
            <a:r>
              <a:rPr lang="en-US" altLang="zh-CN" sz="1800">
                <a:sym typeface="+mn-ea"/>
              </a:rPr>
              <a:t>bool</a:t>
            </a:r>
            <a:r>
              <a:rPr lang="zh-CN" altLang="en-US" sz="1800">
                <a:sym typeface="+mn-ea"/>
              </a:rPr>
              <a:t>变量</a:t>
            </a:r>
            <a:r>
              <a:rPr lang="en-US" altLang="zh-CN" sz="1800">
                <a:sym typeface="+mn-ea"/>
              </a:rPr>
              <a:t>p</a:t>
            </a:r>
            <a:r>
              <a:rPr lang="zh-CN" altLang="en-US" sz="1800">
                <a:sym typeface="+mn-ea"/>
              </a:rPr>
              <a:t>与</a:t>
            </a:r>
            <a:r>
              <a:rPr lang="en-US" altLang="zh-CN" sz="1800">
                <a:sym typeface="+mn-ea"/>
              </a:rPr>
              <a:t>prevp</a:t>
            </a:r>
            <a:r>
              <a:rPr lang="zh-CN" altLang="en-US" sz="1800">
                <a:sym typeface="+mn-ea"/>
              </a:rPr>
              <a:t>，当进入一个单位的判断时记录当前按键信息，当上一按键信息</a:t>
            </a:r>
            <a:r>
              <a:rPr lang="en-US" altLang="zh-CN" sz="1800">
                <a:sym typeface="+mn-ea"/>
              </a:rPr>
              <a:t>(prevp)</a:t>
            </a:r>
            <a:r>
              <a:rPr lang="zh-CN" altLang="en-US" sz="1800">
                <a:sym typeface="+mn-ea"/>
              </a:rPr>
              <a:t>与当给钱按键信息相反时才能进入函数，并在函数结束前将当前按键信息记录到</a:t>
            </a:r>
            <a:r>
              <a:rPr lang="en-US" altLang="zh-CN" sz="1800">
                <a:sym typeface="+mn-ea"/>
              </a:rPr>
              <a:t>prevp</a:t>
            </a:r>
            <a:r>
              <a:rPr lang="zh-CN" altLang="en-US" sz="1800">
                <a:sym typeface="+mn-ea"/>
              </a:rPr>
              <a:t>中，用于下一次比较</a:t>
            </a:r>
            <a:endParaRPr lang="zh-CN" altLang="en-US" sz="1800">
              <a:sym typeface="+mn-ea"/>
            </a:endParaRPr>
          </a:p>
          <a:p>
            <a:r>
              <a:rPr lang="zh-CN" altLang="en-US" sz="1800" b="1">
                <a:sym typeface="+mn-ea"/>
              </a:rPr>
              <a:t>注意</a:t>
            </a:r>
            <a:r>
              <a:rPr lang="zh-CN" altLang="en-US" sz="1800">
                <a:sym typeface="+mn-ea"/>
              </a:rPr>
              <a:t>：移动时需要更新</a:t>
            </a:r>
            <a:r>
              <a:rPr lang="zh-CN" altLang="en-US" sz="1800">
                <a:sym typeface="+mn-ea"/>
              </a:rPr>
              <a:t>朝向</a:t>
            </a:r>
            <a:endParaRPr lang="zh-CN" altLang="en-US" sz="18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12850"/>
            <a:ext cx="5969000" cy="5645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5365" y="0"/>
            <a:ext cx="6096635" cy="43249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Player</a:t>
            </a:r>
            <a:r>
              <a:rPr lang="zh-CN" altLang="en-US"/>
              <a:t>类</a:t>
            </a:r>
            <a:r>
              <a:rPr lang="zh-CN" altLang="en-US"/>
              <a:t>解析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可操控玩家移动，</a:t>
            </a:r>
            <a:r>
              <a:rPr lang="zh-CN" altLang="en-US" b="1">
                <a:sym typeface="+mn-ea"/>
              </a:rPr>
              <a:t>跳跃（存在</a:t>
            </a:r>
            <a:r>
              <a:rPr lang="en-US" altLang="zh-CN" b="1">
                <a:sym typeface="+mn-ea"/>
              </a:rPr>
              <a:t>bug</a:t>
            </a:r>
            <a:r>
              <a:rPr lang="zh-CN" altLang="en-US" b="1">
                <a:sym typeface="+mn-ea"/>
              </a:rPr>
              <a:t>）</a:t>
            </a:r>
            <a:r>
              <a:rPr lang="zh-CN" altLang="en-US">
                <a:sym typeface="+mn-ea"/>
              </a:rPr>
              <a:t>，向</a:t>
            </a:r>
            <a:r>
              <a:rPr lang="zh-CN" altLang="en-US">
                <a:sym typeface="+mn-ea"/>
              </a:rPr>
              <a:t>前使用</a:t>
            </a:r>
            <a:r>
              <a:rPr lang="en-US" altLang="zh-CN">
                <a:sym typeface="+mn-ea"/>
              </a:rPr>
              <a:t>Q/W/E/R</a:t>
            </a:r>
            <a:r>
              <a:rPr lang="zh-CN" altLang="en-US">
                <a:sym typeface="+mn-ea"/>
              </a:rPr>
              <a:t>四个技能</a:t>
            </a:r>
            <a:endParaRPr lang="zh-CN" altLang="en-US"/>
          </a:p>
          <a:p>
            <a:r>
              <a:rPr lang="zh-CN" altLang="en-US"/>
              <a:t>基础血量</a:t>
            </a:r>
            <a:r>
              <a:rPr lang="en-US" altLang="zh-CN"/>
              <a:t>HP</a:t>
            </a:r>
            <a:r>
              <a:rPr lang="zh-CN" altLang="en-US"/>
              <a:t>：</a:t>
            </a:r>
            <a:r>
              <a:rPr lang="en-US" altLang="zh-CN"/>
              <a:t>500    </a:t>
            </a:r>
            <a:r>
              <a:rPr lang="zh-CN" altLang="en-US"/>
              <a:t>基础蓝量</a:t>
            </a:r>
            <a:r>
              <a:rPr lang="en-US" altLang="zh-CN"/>
              <a:t>MP</a:t>
            </a:r>
            <a:r>
              <a:rPr lang="zh-CN" altLang="en-US"/>
              <a:t>：</a:t>
            </a:r>
            <a:r>
              <a:rPr lang="en-US" altLang="zh-CN"/>
              <a:t>500</a:t>
            </a:r>
            <a:endParaRPr lang="en-US" altLang="zh-CN"/>
          </a:p>
          <a:p>
            <a:r>
              <a:rPr lang="zh-CN" altLang="en-US"/>
              <a:t>移动（贴图</a:t>
            </a:r>
            <a:r>
              <a:rPr lang="en-US" altLang="zh-CN"/>
              <a:t>1</a:t>
            </a:r>
            <a:r>
              <a:rPr lang="zh-CN" altLang="en-US"/>
              <a:t>）：</a:t>
            </a:r>
            <a:r>
              <a:rPr lang="en-US" altLang="zh-CN"/>
              <a:t>W/A/S/</a:t>
            </a:r>
            <a:r>
              <a:rPr lang="en-US" altLang="zh-CN"/>
              <a:t>D</a:t>
            </a:r>
            <a:endParaRPr lang="en-US" altLang="zh-CN"/>
          </a:p>
          <a:p>
            <a:r>
              <a:rPr lang="zh-CN" altLang="en-US"/>
              <a:t>普通攻击</a:t>
            </a:r>
            <a:r>
              <a:rPr lang="en-US" altLang="zh-CN"/>
              <a:t>Q</a:t>
            </a:r>
            <a:r>
              <a:rPr lang="zh-CN" altLang="en-US"/>
              <a:t>（贴图</a:t>
            </a:r>
            <a:r>
              <a:rPr lang="en-US" altLang="zh-CN"/>
              <a:t>2</a:t>
            </a:r>
            <a:r>
              <a:rPr lang="zh-CN" altLang="en-US"/>
              <a:t>）：攻击力</a:t>
            </a:r>
            <a:r>
              <a:rPr lang="en-US" altLang="zh-CN"/>
              <a:t>100 </a:t>
            </a:r>
            <a:r>
              <a:rPr lang="zh-CN" altLang="en-US"/>
              <a:t>击退</a:t>
            </a:r>
            <a:r>
              <a:rPr lang="en-US" altLang="zh-CN"/>
              <a:t>10 </a:t>
            </a:r>
            <a:r>
              <a:rPr lang="zh-CN" altLang="en-US"/>
              <a:t>不消耗</a:t>
            </a:r>
            <a:r>
              <a:rPr lang="en-US" altLang="zh-CN"/>
              <a:t>MP</a:t>
            </a:r>
            <a:endParaRPr lang="en-US" altLang="zh-CN"/>
          </a:p>
          <a:p>
            <a:r>
              <a:rPr lang="zh-CN" altLang="en-US"/>
              <a:t>后撤攻击</a:t>
            </a:r>
            <a:r>
              <a:rPr lang="en-US" altLang="zh-CN"/>
              <a:t>W</a:t>
            </a:r>
            <a:r>
              <a:rPr lang="zh-CN" altLang="en-US"/>
              <a:t>（贴图</a:t>
            </a:r>
            <a:r>
              <a:rPr lang="en-US" altLang="zh-CN"/>
              <a:t>2</a:t>
            </a:r>
            <a:r>
              <a:rPr lang="zh-CN" altLang="en-US"/>
              <a:t>）：攻击力</a:t>
            </a:r>
            <a:r>
              <a:rPr lang="en-US" altLang="zh-CN"/>
              <a:t>50 </a:t>
            </a:r>
            <a:r>
              <a:rPr lang="zh-CN" altLang="en-US"/>
              <a:t>击退</a:t>
            </a:r>
            <a:r>
              <a:rPr lang="en-US" altLang="zh-CN"/>
              <a:t>8 </a:t>
            </a:r>
            <a:r>
              <a:rPr lang="zh-CN" altLang="en-US"/>
              <a:t>后撤</a:t>
            </a:r>
            <a:r>
              <a:rPr lang="en-US" altLang="zh-CN"/>
              <a:t>100 </a:t>
            </a:r>
            <a:r>
              <a:rPr lang="zh-CN" altLang="en-US"/>
              <a:t>消耗</a:t>
            </a:r>
            <a:r>
              <a:rPr lang="en-US" altLang="zh-CN"/>
              <a:t>MP10</a:t>
            </a:r>
            <a:endParaRPr lang="en-US" altLang="zh-CN"/>
          </a:p>
          <a:p>
            <a:r>
              <a:rPr lang="zh-CN" altLang="en-US"/>
              <a:t>突刺攻击</a:t>
            </a:r>
            <a:r>
              <a:rPr lang="en-US" altLang="zh-CN"/>
              <a:t>E</a:t>
            </a:r>
            <a:r>
              <a:rPr lang="zh-CN" altLang="en-US"/>
              <a:t>（贴图</a:t>
            </a:r>
            <a:r>
              <a:rPr lang="en-US" altLang="zh-CN"/>
              <a:t>2</a:t>
            </a:r>
            <a:r>
              <a:rPr lang="zh-CN" altLang="en-US"/>
              <a:t>）：攻击力</a:t>
            </a:r>
            <a:r>
              <a:rPr lang="en-US" altLang="zh-CN"/>
              <a:t>50 </a:t>
            </a:r>
            <a:r>
              <a:rPr lang="zh-CN" altLang="en-US"/>
              <a:t>击退</a:t>
            </a:r>
            <a:r>
              <a:rPr lang="en-US" altLang="zh-CN"/>
              <a:t>10 </a:t>
            </a:r>
            <a:r>
              <a:rPr lang="zh-CN" altLang="en-US"/>
              <a:t>突刺</a:t>
            </a:r>
            <a:r>
              <a:rPr lang="en-US" altLang="zh-CN"/>
              <a:t>200 </a:t>
            </a:r>
            <a:r>
              <a:rPr lang="zh-CN" altLang="en-US"/>
              <a:t>消耗</a:t>
            </a:r>
            <a:r>
              <a:rPr lang="en-US" altLang="zh-CN"/>
              <a:t>MP10</a:t>
            </a:r>
            <a:endParaRPr lang="en-US" altLang="zh-CN"/>
          </a:p>
          <a:p>
            <a:r>
              <a:rPr lang="zh-CN" altLang="en-US"/>
              <a:t>恢复技能</a:t>
            </a:r>
            <a:r>
              <a:rPr lang="en-US" altLang="zh-CN"/>
              <a:t>R</a:t>
            </a:r>
            <a:r>
              <a:rPr lang="zh-CN" altLang="en-US"/>
              <a:t>（贴图</a:t>
            </a:r>
            <a:r>
              <a:rPr lang="en-US" altLang="zh-CN"/>
              <a:t>3</a:t>
            </a:r>
            <a:r>
              <a:rPr lang="zh-CN" altLang="en-US"/>
              <a:t>）：恢复</a:t>
            </a:r>
            <a:r>
              <a:rPr lang="en-US" altLang="zh-CN"/>
              <a:t>HP4 </a:t>
            </a:r>
            <a:r>
              <a:rPr lang="zh-CN" altLang="en-US"/>
              <a:t>消耗</a:t>
            </a:r>
            <a:r>
              <a:rPr lang="en-US" altLang="zh-CN"/>
              <a:t>MP5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Monster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4850" y="4906645"/>
            <a:ext cx="10515600" cy="4351338"/>
          </a:xfrm>
        </p:spPr>
        <p:txBody>
          <a:bodyPr/>
          <a:p>
            <a:r>
              <a:rPr lang="zh-CN" altLang="en-US"/>
              <a:t>相较于</a:t>
            </a:r>
            <a:r>
              <a:rPr lang="en-US" altLang="zh-CN"/>
              <a:t>Player</a:t>
            </a:r>
            <a:r>
              <a:rPr lang="zh-CN" altLang="en-US"/>
              <a:t>类，</a:t>
            </a:r>
            <a:r>
              <a:rPr lang="en-US" altLang="zh-CN"/>
              <a:t>Monster</a:t>
            </a:r>
            <a:r>
              <a:rPr lang="zh-CN" altLang="en-US"/>
              <a:t>类不需要接受键盘信息，仅仅根据</a:t>
            </a:r>
            <a:r>
              <a:rPr lang="en-US" altLang="zh-CN"/>
              <a:t>Player</a:t>
            </a:r>
            <a:r>
              <a:rPr lang="zh-CN" altLang="en-US"/>
              <a:t>类的</a:t>
            </a:r>
            <a:r>
              <a:rPr lang="en-US" altLang="zh-CN"/>
              <a:t>x</a:t>
            </a:r>
            <a:r>
              <a:rPr lang="zh-CN" altLang="en-US"/>
              <a:t>坐标，向</a:t>
            </a:r>
            <a:r>
              <a:rPr lang="en-US" altLang="zh-CN"/>
              <a:t>Player</a:t>
            </a:r>
            <a:r>
              <a:rPr lang="zh-CN" altLang="en-US"/>
              <a:t>移动，当进入伤害判定范围时削减玩家血量，并根据难度系数</a:t>
            </a:r>
            <a:r>
              <a:rPr lang="en-US" altLang="zh-CN"/>
              <a:t>k</a:t>
            </a:r>
            <a:r>
              <a:rPr lang="zh-CN" altLang="en-US"/>
              <a:t>设定初始血量（默认</a:t>
            </a:r>
            <a:r>
              <a:rPr lang="en-US" altLang="zh-CN"/>
              <a:t>5000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22645" y="0"/>
            <a:ext cx="6269355" cy="44284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Monster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98590" y="2252980"/>
            <a:ext cx="5693410" cy="690880"/>
          </a:xfrm>
        </p:spPr>
        <p:txBody>
          <a:bodyPr/>
          <a:p>
            <a:r>
              <a:rPr lang="zh-CN" altLang="en-US"/>
              <a:t>初始化并更新血量条（</a:t>
            </a:r>
            <a:r>
              <a:rPr lang="zh-CN" altLang="en-US"/>
              <a:t>补充）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895" y="2889250"/>
            <a:ext cx="4260850" cy="2825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27880" y="0"/>
            <a:ext cx="7564120" cy="2252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03515" y="4309110"/>
            <a:ext cx="4388485" cy="254889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0" y="1565910"/>
            <a:ext cx="4309745" cy="132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移动与攻击逻辑（根据主函数中传入的参数</a:t>
            </a:r>
            <a:r>
              <a:rPr lang="en-US" altLang="zh-CN"/>
              <a:t>Px</a:t>
            </a:r>
            <a:r>
              <a:rPr lang="zh-CN" altLang="en-US"/>
              <a:t>与</a:t>
            </a:r>
            <a:r>
              <a:rPr lang="en-US" altLang="zh-CN"/>
              <a:t>Py</a:t>
            </a:r>
            <a:r>
              <a:rPr lang="zh-CN" altLang="en-US"/>
              <a:t>移动）</a:t>
            </a: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8307705" y="3675380"/>
            <a:ext cx="10423525" cy="633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伤害判定范围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暂停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实现功能：当按下</a:t>
            </a:r>
            <a:r>
              <a:rPr lang="en-US" altLang="zh-CN"/>
              <a:t>ESC</a:t>
            </a:r>
            <a:r>
              <a:rPr lang="zh-CN" altLang="en-US"/>
              <a:t>键时暂停游戏，并提示</a:t>
            </a:r>
            <a:r>
              <a:rPr lang="en-US" altLang="zh-CN"/>
              <a:t>“</a:t>
            </a:r>
            <a:r>
              <a:rPr lang="zh-CN" altLang="en-US"/>
              <a:t>暂停中</a:t>
            </a:r>
            <a:r>
              <a:rPr lang="en-US" altLang="zh-CN"/>
              <a:t>...”</a:t>
            </a:r>
            <a:r>
              <a:rPr lang="zh-CN" altLang="en-US"/>
              <a:t>，直到再次按</a:t>
            </a:r>
            <a:r>
              <a:rPr lang="en-US" altLang="zh-CN"/>
              <a:t>ESC</a:t>
            </a:r>
            <a:r>
              <a:rPr lang="zh-CN" altLang="en-US"/>
              <a:t>键</a:t>
            </a:r>
            <a:endParaRPr lang="zh-CN" altLang="en-US"/>
          </a:p>
          <a:p>
            <a:r>
              <a:rPr lang="zh-CN" altLang="en-US"/>
              <a:t>实现逻辑：在</a:t>
            </a:r>
            <a:r>
              <a:rPr lang="en-US" altLang="zh-CN"/>
              <a:t>while</a:t>
            </a:r>
            <a:r>
              <a:rPr lang="zh-CN" altLang="en-US"/>
              <a:t>循环中不断检测键盘信息，当检测到</a:t>
            </a:r>
            <a:r>
              <a:rPr lang="en-US" altLang="zh-CN"/>
              <a:t>ESC</a:t>
            </a:r>
            <a:r>
              <a:rPr lang="zh-CN" altLang="en-US"/>
              <a:t>键信息时进入死循环，游戏进程被阻塞，直到再次按下</a:t>
            </a:r>
            <a:r>
              <a:rPr lang="en-US" altLang="zh-CN"/>
              <a:t>ESC</a:t>
            </a:r>
            <a:r>
              <a:rPr lang="zh-CN" altLang="en-US"/>
              <a:t>键跳出</a:t>
            </a:r>
            <a:r>
              <a:rPr lang="en-US" altLang="zh-CN"/>
              <a:t>while</a:t>
            </a:r>
            <a:r>
              <a:rPr lang="zh-CN" altLang="en-US"/>
              <a:t>循环条件，暂停</a:t>
            </a:r>
            <a:r>
              <a:rPr lang="zh-CN" altLang="en-US"/>
              <a:t>结束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402455"/>
            <a:ext cx="12149455" cy="24555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configure.h</a:t>
            </a:r>
            <a:r>
              <a:rPr lang="zh-CN" altLang="en-US"/>
              <a:t>头文件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①在设计类时，同步在</a:t>
            </a:r>
            <a:r>
              <a:rPr lang="en-US" altLang="zh-CN"/>
              <a:t>main</a:t>
            </a:r>
            <a:r>
              <a:rPr lang="zh-CN" altLang="en-US"/>
              <a:t>函数中调试测试，若调试结果理想，将不定量代码块封装到函数中（如按钮类、玩家类、敌人类的</a:t>
            </a:r>
            <a:r>
              <a:rPr lang="zh-CN" altLang="en-US" u="sng"/>
              <a:t>全局定义及其初始化</a:t>
            </a:r>
            <a:r>
              <a:rPr lang="zh-CN" altLang="en-US"/>
              <a:t>，</a:t>
            </a:r>
            <a:r>
              <a:rPr lang="zh-CN" altLang="en-US" u="sng"/>
              <a:t>菜单的初始化</a:t>
            </a:r>
            <a:r>
              <a:rPr lang="zh-CN" altLang="en-US"/>
              <a:t>，鼠标</a:t>
            </a:r>
            <a:r>
              <a:rPr lang="en-US" altLang="zh-CN"/>
              <a:t>/</a:t>
            </a:r>
            <a:r>
              <a:rPr lang="zh-CN" altLang="en-US"/>
              <a:t>键盘信息更新的循环</a:t>
            </a:r>
            <a:r>
              <a:rPr lang="zh-CN" altLang="en-US" u="sng"/>
              <a:t>事件</a:t>
            </a:r>
            <a:r>
              <a:rPr lang="zh-CN" altLang="en-US"/>
              <a:t>，以及需要相互传参的</a:t>
            </a:r>
            <a:r>
              <a:rPr lang="zh-CN" altLang="en-US" b="1"/>
              <a:t>类之间的交互</a:t>
            </a:r>
            <a:r>
              <a:rPr lang="zh-CN" altLang="en-US" sz="1600"/>
              <a:t>（如</a:t>
            </a:r>
            <a:r>
              <a:rPr lang="en-US" altLang="zh-CN" sz="1600"/>
              <a:t>Player</a:t>
            </a:r>
            <a:r>
              <a:rPr lang="zh-CN" altLang="en-US" sz="1600"/>
              <a:t>与</a:t>
            </a:r>
            <a:r>
              <a:rPr lang="en-US" altLang="zh-CN" sz="1600"/>
              <a:t>Monster</a:t>
            </a:r>
            <a:r>
              <a:rPr lang="zh-CN" altLang="en-US" sz="1600"/>
              <a:t>类之间互相攻击）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②在设计完所有类后，在①的基础上实现不同功能接口的</a:t>
            </a:r>
            <a:r>
              <a:rPr lang="zh-CN" altLang="en-US"/>
              <a:t>对接</a:t>
            </a:r>
            <a:endParaRPr lang="zh-CN" altLang="en-US"/>
          </a:p>
          <a:p>
            <a:pPr marL="0" indent="0">
              <a:buNone/>
            </a:pPr>
            <a:r>
              <a:rPr lang="zh-CN" altLang="en-US" sz="2400"/>
              <a:t>（如通过</a:t>
            </a:r>
            <a:r>
              <a:rPr lang="en-US" altLang="zh-CN" sz="2400"/>
              <a:t>A</a:t>
            </a:r>
            <a:r>
              <a:rPr lang="zh-CN" altLang="en-US" sz="2400"/>
              <a:t>按钮跳转到</a:t>
            </a:r>
            <a:r>
              <a:rPr lang="en-US" altLang="zh-CN" sz="2400"/>
              <a:t>B</a:t>
            </a:r>
            <a:r>
              <a:rPr lang="zh-CN" altLang="en-US" sz="2400"/>
              <a:t>菜单，如按下</a:t>
            </a:r>
            <a:r>
              <a:rPr lang="en-US" altLang="zh-CN" sz="2400"/>
              <a:t>“</a:t>
            </a:r>
            <a:r>
              <a:rPr lang="zh-CN" altLang="en-US" sz="2400"/>
              <a:t>开始游戏</a:t>
            </a:r>
            <a:r>
              <a:rPr lang="en-US" altLang="zh-CN" sz="2400"/>
              <a:t>”</a:t>
            </a:r>
            <a:r>
              <a:rPr lang="zh-CN" altLang="en-US" sz="2400"/>
              <a:t>按钮后进入正式游戏，如玩家战胜敌人后跳转到胜利结算页面并在</a:t>
            </a:r>
            <a:r>
              <a:rPr lang="en-US" altLang="zh-CN" sz="2400"/>
              <a:t>3</a:t>
            </a:r>
            <a:r>
              <a:rPr lang="zh-CN" altLang="en-US" sz="2400"/>
              <a:t>秒后自动退出游戏）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configure</a:t>
            </a:r>
            <a:r>
              <a:rPr lang="zh-CN" altLang="en-US"/>
              <a:t>运行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3725" y="5433060"/>
            <a:ext cx="10515600" cy="4351338"/>
          </a:xfrm>
        </p:spPr>
        <p:txBody>
          <a:bodyPr/>
          <a:p>
            <a:r>
              <a:rPr lang="zh-CN" altLang="en-US" sz="2000"/>
              <a:t>在</a:t>
            </a:r>
            <a:r>
              <a:rPr lang="en-US" altLang="zh-CN" sz="2000"/>
              <a:t>main</a:t>
            </a:r>
            <a:r>
              <a:rPr lang="zh-CN" altLang="en-US" sz="2000"/>
              <a:t>函数中调用</a:t>
            </a:r>
            <a:r>
              <a:rPr lang="en-US" altLang="zh-CN" sz="2000"/>
              <a:t>initMenu()</a:t>
            </a:r>
            <a:r>
              <a:rPr lang="zh-CN" altLang="en-US" sz="2000"/>
              <a:t>，初始化窗体类的</a:t>
            </a:r>
            <a:r>
              <a:rPr lang="en-US" altLang="zh-CN" sz="2000"/>
              <a:t>size</a:t>
            </a:r>
            <a:r>
              <a:rPr lang="zh-CN" altLang="en-US" sz="2000"/>
              <a:t>与</a:t>
            </a:r>
            <a:r>
              <a:rPr lang="en-US" altLang="zh-CN" sz="2000"/>
              <a:t>title</a:t>
            </a:r>
            <a:r>
              <a:rPr lang="zh-CN" altLang="en-US" sz="2000"/>
              <a:t>，显示开始菜单背景与按钮，执行</a:t>
            </a:r>
            <a:r>
              <a:rPr lang="zh-CN" altLang="en-US" sz="2000" b="1"/>
              <a:t>菜单循环事件</a:t>
            </a:r>
            <a:endParaRPr lang="zh-CN" altLang="en-US" sz="2000"/>
          </a:p>
          <a:p>
            <a:r>
              <a:rPr lang="zh-CN" altLang="en-US" sz="2000"/>
              <a:t>在菜单循环事件中，不断更新鼠标信息，直到开始游戏按钮被激活，执行</a:t>
            </a:r>
            <a:r>
              <a:rPr lang="zh-CN" altLang="en-US" sz="2000" b="1"/>
              <a:t>游戏循环事件</a:t>
            </a:r>
            <a:r>
              <a:rPr lang="zh-CN" altLang="en-US" sz="1800"/>
              <a:t>（实现了按钮</a:t>
            </a:r>
            <a:r>
              <a:rPr lang="en-US" altLang="zh-CN" sz="1800"/>
              <a:t>/</a:t>
            </a:r>
            <a:r>
              <a:rPr lang="zh-CN" altLang="en-US" sz="1800"/>
              <a:t>菜单到游戏内容的接口）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396365"/>
            <a:ext cx="5205095" cy="3877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5700" y="0"/>
            <a:ext cx="5956300" cy="30162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510280" y="132715"/>
            <a:ext cx="3259455" cy="47186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configure</a:t>
            </a:r>
            <a:r>
              <a:rPr lang="zh-CN" altLang="en-US"/>
              <a:t>运行</a:t>
            </a:r>
            <a:r>
              <a:rPr lang="zh-CN" altLang="en-US"/>
              <a:t>逻辑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0190" y="424180"/>
            <a:ext cx="6861810" cy="6010275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1825625"/>
            <a:ext cx="437515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在</a:t>
            </a:r>
            <a:r>
              <a:rPr lang="zh-CN" altLang="en-US" b="1"/>
              <a:t>游戏循环事件</a:t>
            </a:r>
            <a:r>
              <a:rPr lang="zh-CN" altLang="en-US"/>
              <a:t>中，</a:t>
            </a:r>
            <a:endParaRPr lang="zh-CN" altLang="en-US"/>
          </a:p>
          <a:p>
            <a:r>
              <a:rPr lang="zh-CN" altLang="en-US"/>
              <a:t>实时检测暂停信息与</a:t>
            </a:r>
            <a:r>
              <a:rPr lang="en-US" altLang="zh-CN"/>
              <a:t>Player</a:t>
            </a:r>
            <a:r>
              <a:rPr lang="zh-CN" altLang="en-US"/>
              <a:t>活动信息（移动</a:t>
            </a:r>
            <a:r>
              <a:rPr lang="en-US" altLang="zh-CN"/>
              <a:t>+</a:t>
            </a:r>
            <a:r>
              <a:rPr lang="zh-CN" altLang="en-US"/>
              <a:t>技能），</a:t>
            </a:r>
            <a:endParaRPr lang="zh-CN" altLang="en-US"/>
          </a:p>
          <a:p>
            <a:r>
              <a:rPr lang="zh-CN" altLang="en-US"/>
              <a:t>并在每一次循环中更新</a:t>
            </a:r>
            <a:r>
              <a:rPr lang="en-US" altLang="zh-CN"/>
              <a:t>Monster</a:t>
            </a:r>
            <a:r>
              <a:rPr lang="zh-CN" altLang="en-US"/>
              <a:t>坐标，通过伤害判定函数</a:t>
            </a:r>
            <a:r>
              <a:rPr lang="en-US" altLang="zh-CN"/>
              <a:t>Pending()</a:t>
            </a:r>
            <a:r>
              <a:rPr lang="zh-CN" altLang="en-US"/>
              <a:t>更新</a:t>
            </a:r>
            <a:r>
              <a:rPr lang="en-US" altLang="zh-CN"/>
              <a:t>Player</a:t>
            </a:r>
            <a:r>
              <a:rPr lang="zh-CN" altLang="en-US"/>
              <a:t>与</a:t>
            </a:r>
            <a:r>
              <a:rPr lang="en-US" altLang="zh-CN"/>
              <a:t>Monster</a:t>
            </a:r>
            <a:r>
              <a:rPr lang="zh-CN" altLang="en-US"/>
              <a:t>的血量，</a:t>
            </a:r>
            <a:endParaRPr lang="zh-CN" altLang="en-US"/>
          </a:p>
          <a:p>
            <a:r>
              <a:rPr lang="zh-CN" altLang="en-US"/>
              <a:t>并判定游戏是否结束（胜利</a:t>
            </a:r>
            <a:r>
              <a:rPr lang="en-US" altLang="zh-CN"/>
              <a:t>/</a:t>
            </a:r>
            <a:r>
              <a:rPr lang="zh-CN" altLang="en-US"/>
              <a:t>失败）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3840000">
            <a:off x="5845175" y="-2705735"/>
            <a:ext cx="8108950" cy="4508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76500" y="3500755"/>
            <a:ext cx="5954395" cy="3357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类封装的多文件</a:t>
            </a:r>
            <a:r>
              <a:rPr lang="en-US" altLang="zh-CN"/>
              <a:t>Coding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0960" y="1588770"/>
            <a:ext cx="10515600" cy="4351338"/>
          </a:xfrm>
        </p:spPr>
        <p:txBody>
          <a:bodyPr/>
          <a:p>
            <a:r>
              <a:rPr lang="zh-CN" altLang="en-US"/>
              <a:t>共</a:t>
            </a:r>
            <a:r>
              <a:rPr lang="en-US" altLang="zh-CN"/>
              <a:t>1340</a:t>
            </a:r>
            <a:r>
              <a:rPr lang="zh-CN" altLang="en-US"/>
              <a:t>行代码（不含注释）</a:t>
            </a:r>
            <a:r>
              <a:rPr lang="zh-CN" altLang="en-US"/>
              <a:t>包括：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个自定义</a:t>
            </a:r>
            <a:r>
              <a:rPr lang="zh-CN" altLang="en-US"/>
              <a:t>头文件</a:t>
            </a:r>
            <a:endParaRPr lang="zh-CN" altLang="en-US"/>
          </a:p>
          <a:p>
            <a:r>
              <a:rPr lang="en-US" altLang="zh-CN"/>
              <a:t>10</a:t>
            </a:r>
            <a:r>
              <a:rPr lang="zh-CN" altLang="en-US"/>
              <a:t>个类（</a:t>
            </a:r>
            <a:r>
              <a:rPr lang="en-US" altLang="zh-CN"/>
              <a:t>4</a:t>
            </a:r>
            <a:r>
              <a:rPr lang="zh-CN" altLang="en-US"/>
              <a:t>个基类</a:t>
            </a:r>
            <a:r>
              <a:rPr lang="en-US" altLang="zh-CN"/>
              <a:t>+6</a:t>
            </a:r>
            <a:r>
              <a:rPr lang="zh-CN" altLang="en-US"/>
              <a:t>个</a:t>
            </a:r>
            <a:r>
              <a:rPr lang="zh-CN" altLang="en-US"/>
              <a:t>派生类）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1454150"/>
            <a:ext cx="2476500" cy="5403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15075" y="3154045"/>
            <a:ext cx="5876925" cy="37039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伤害判定函数</a:t>
            </a:r>
            <a:r>
              <a:rPr lang="en-US" altLang="zh-CN"/>
              <a:t>Pending()</a:t>
            </a:r>
            <a:r>
              <a:rPr lang="zh-CN" altLang="en-US"/>
              <a:t>解析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31365" y="2202180"/>
            <a:ext cx="8350250" cy="2329815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08660" y="5262245"/>
            <a:ext cx="1140206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范围判定（根据人物</a:t>
            </a:r>
            <a:r>
              <a:rPr lang="en-US" altLang="zh-CN"/>
              <a:t>direction</a:t>
            </a:r>
            <a:r>
              <a:rPr lang="zh-CN" altLang="en-US"/>
              <a:t>朝向，分别写向左与向右攻击的范围</a:t>
            </a:r>
            <a:r>
              <a:rPr lang="zh-CN" altLang="en-US"/>
              <a:t>判定）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伤害判定函数</a:t>
            </a:r>
            <a:r>
              <a:rPr lang="en-US" altLang="zh-CN"/>
              <a:t>Pending()</a:t>
            </a:r>
            <a:r>
              <a:rPr lang="zh-CN" altLang="en-US"/>
              <a:t>解析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0550" y="5988050"/>
            <a:ext cx="1140206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45600" y="0"/>
            <a:ext cx="2946400" cy="46355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388745"/>
            <a:ext cx="3406775" cy="4351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37305" y="1388745"/>
            <a:ext cx="4072890" cy="38366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58810" y="3858895"/>
            <a:ext cx="3933190" cy="128905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6769735" y="399415"/>
            <a:ext cx="2785110" cy="456311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0310495" y="229235"/>
            <a:ext cx="792480" cy="45624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738630"/>
            <a:ext cx="253365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游戏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存在</a:t>
            </a:r>
            <a:r>
              <a:rPr lang="en-US" altLang="zh-CN"/>
              <a:t>BUG</a:t>
            </a:r>
            <a:r>
              <a:rPr lang="zh-CN" altLang="en-US"/>
              <a:t>的功能：①跳跃②菜单</a:t>
            </a:r>
            <a:r>
              <a:rPr lang="zh-CN" altLang="en-US"/>
              <a:t>返回</a:t>
            </a:r>
            <a:endParaRPr lang="zh-CN" altLang="en-US"/>
          </a:p>
          <a:p>
            <a:r>
              <a:rPr lang="zh-CN" altLang="en-US"/>
              <a:t>值得完善的功能：①双人共斗模式②计时器③本地排行④更多关卡⑤更丰富的贴图与特效（包括音效）⑥技能</a:t>
            </a:r>
            <a:r>
              <a:rPr lang="zh-CN" altLang="en-US"/>
              <a:t>选择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流程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7395210" y="1398270"/>
            <a:ext cx="4338955" cy="5662295"/>
          </a:xfrm>
        </p:spPr>
        <p:txBody>
          <a:bodyPr>
            <a:normAutofit/>
          </a:bodyPr>
          <a:p>
            <a:r>
              <a:rPr lang="zh-CN" altLang="en-US" sz="2000"/>
              <a:t>启动游戏后，玩家有</a:t>
            </a:r>
            <a:r>
              <a:rPr lang="en-US" altLang="zh-CN" sz="2000"/>
              <a:t>“</a:t>
            </a:r>
            <a:r>
              <a:rPr lang="zh-CN" altLang="en-US" sz="2000"/>
              <a:t>开始游戏</a:t>
            </a:r>
            <a:r>
              <a:rPr lang="en-US" altLang="zh-CN" sz="2000"/>
              <a:t>”“</a:t>
            </a:r>
            <a:r>
              <a:rPr lang="zh-CN" altLang="en-US" sz="2000"/>
              <a:t>选择难度</a:t>
            </a:r>
            <a:r>
              <a:rPr lang="en-US" altLang="zh-CN" sz="2000"/>
              <a:t>”“</a:t>
            </a:r>
            <a:r>
              <a:rPr lang="zh-CN" altLang="en-US" sz="2000"/>
              <a:t>游戏介绍</a:t>
            </a:r>
            <a:r>
              <a:rPr lang="en-US" altLang="zh-CN" sz="2000"/>
              <a:t>”“</a:t>
            </a:r>
            <a:r>
              <a:rPr lang="zh-CN" altLang="en-US" sz="2000"/>
              <a:t>退出游戏</a:t>
            </a:r>
            <a:r>
              <a:rPr lang="en-US" altLang="zh-CN" sz="2000"/>
              <a:t>”</a:t>
            </a:r>
            <a:r>
              <a:rPr lang="zh-CN" altLang="en-US" sz="2000"/>
              <a:t>四个可交互选项。</a:t>
            </a:r>
            <a:endParaRPr lang="zh-CN" altLang="en-US" sz="2000"/>
          </a:p>
          <a:p>
            <a:r>
              <a:rPr lang="zh-CN" altLang="en-US" sz="2000"/>
              <a:t>在选择难度菜单与游戏介绍菜单中，玩家都可以通过</a:t>
            </a:r>
            <a:r>
              <a:rPr lang="en-US" altLang="zh-CN" sz="2000"/>
              <a:t>“</a:t>
            </a:r>
            <a:r>
              <a:rPr lang="zh-CN" altLang="en-US" sz="2000"/>
              <a:t>返回菜单</a:t>
            </a:r>
            <a:r>
              <a:rPr lang="en-US" altLang="zh-CN" sz="2000"/>
              <a:t>”</a:t>
            </a:r>
            <a:r>
              <a:rPr lang="zh-CN" altLang="en-US" sz="2000"/>
              <a:t>按钮返回主菜单</a:t>
            </a:r>
            <a:endParaRPr lang="zh-CN" altLang="en-US" sz="2000"/>
          </a:p>
          <a:p>
            <a:r>
              <a:rPr lang="zh-CN" altLang="en-US" sz="2000"/>
              <a:t>在选择难度菜单中，玩家可以选择</a:t>
            </a:r>
            <a:r>
              <a:rPr lang="en-US" altLang="zh-CN" sz="2000"/>
              <a:t>“</a:t>
            </a:r>
            <a:r>
              <a:rPr lang="zh-CN" altLang="en-US" sz="2000"/>
              <a:t>简单</a:t>
            </a:r>
            <a:r>
              <a:rPr lang="en-US" altLang="zh-CN" sz="2000"/>
              <a:t>”“</a:t>
            </a:r>
            <a:r>
              <a:rPr lang="zh-CN" altLang="en-US" sz="2000"/>
              <a:t>普通</a:t>
            </a:r>
            <a:r>
              <a:rPr lang="en-US" altLang="zh-CN" sz="2000"/>
              <a:t>”“</a:t>
            </a:r>
            <a:r>
              <a:rPr lang="zh-CN" altLang="en-US" sz="2000"/>
              <a:t>困难</a:t>
            </a:r>
            <a:r>
              <a:rPr lang="en-US" altLang="zh-CN" sz="2000"/>
              <a:t>”</a:t>
            </a:r>
            <a:r>
              <a:rPr lang="zh-CN" altLang="en-US" sz="2000"/>
              <a:t>三个难度分级</a:t>
            </a:r>
            <a:endParaRPr lang="zh-CN" altLang="en-US" sz="2000"/>
          </a:p>
          <a:p>
            <a:r>
              <a:rPr lang="zh-CN" altLang="en-US" sz="2000"/>
              <a:t>开始游戏后，根据对战胜利与否决定跳转的结算页面，最后都会退出游戏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529080"/>
            <a:ext cx="6115050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顶层设计：图形用户界面</a:t>
            </a:r>
            <a:r>
              <a:rPr lang="en-US" altLang="zh-CN"/>
              <a:t>GUI+</a:t>
            </a:r>
            <a:r>
              <a:rPr lang="zh-CN" altLang="en-US"/>
              <a:t>游戏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230" y="1691005"/>
            <a:ext cx="4612640" cy="4351655"/>
          </a:xfrm>
        </p:spPr>
        <p:txBody>
          <a:bodyPr>
            <a:normAutofit fontScale="70000"/>
          </a:bodyPr>
          <a:p>
            <a:r>
              <a:rPr lang="en-US" altLang="zh-CN" b="1"/>
              <a:t>GUI</a:t>
            </a:r>
            <a:r>
              <a:rPr lang="zh-CN" altLang="en-US" b="1"/>
              <a:t>：通过按钮控制界面切换</a:t>
            </a:r>
            <a:endParaRPr lang="zh-CN" altLang="en-US" b="1"/>
          </a:p>
          <a:p>
            <a:r>
              <a:rPr lang="zh-CN" altLang="en-US" b="1"/>
              <a:t>基类：</a:t>
            </a:r>
            <a:endParaRPr lang="zh-CN" altLang="en-US" b="1"/>
          </a:p>
          <a:p>
            <a:pPr marL="0" indent="0">
              <a:buNone/>
            </a:pPr>
            <a:r>
              <a:rPr lang="en-US" altLang="zh-CN"/>
              <a:t>Window</a:t>
            </a:r>
            <a:r>
              <a:rPr lang="zh-CN" altLang="en-US"/>
              <a:t>与</a:t>
            </a:r>
            <a:r>
              <a:rPr lang="en-US" altLang="zh-CN"/>
              <a:t>PushButton</a:t>
            </a:r>
            <a:endParaRPr lang="en-US" altLang="zh-CN"/>
          </a:p>
          <a:p>
            <a:r>
              <a:rPr lang="zh-CN" altLang="en-US" b="1"/>
              <a:t>派生类（继承自</a:t>
            </a:r>
            <a:r>
              <a:rPr lang="en-US" altLang="zh-CN" b="1"/>
              <a:t>PushButton</a:t>
            </a:r>
            <a:r>
              <a:rPr lang="zh-CN" altLang="en-US" b="1"/>
              <a:t>）：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①</a:t>
            </a:r>
            <a:r>
              <a:rPr lang="en-US" altLang="zh-CN"/>
              <a:t>StartGameButton</a:t>
            </a:r>
            <a:r>
              <a:rPr lang="zh-CN" altLang="en-US"/>
              <a:t>（开始游戏按钮）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②</a:t>
            </a:r>
            <a:r>
              <a:rPr lang="en-US" altLang="zh-CN"/>
              <a:t>ChangeDifficultyButton</a:t>
            </a:r>
            <a:r>
              <a:rPr lang="zh-CN" altLang="en-US"/>
              <a:t>（难度菜单按钮）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③</a:t>
            </a:r>
            <a:r>
              <a:rPr lang="en-US" altLang="zh-CN"/>
              <a:t>IntroButton</a:t>
            </a:r>
            <a:r>
              <a:rPr lang="zh-CN" altLang="en-US"/>
              <a:t>（介绍菜单按钮）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④</a:t>
            </a:r>
            <a:r>
              <a:rPr lang="en-US" altLang="zh-CN"/>
              <a:t>ExitButton</a:t>
            </a:r>
            <a:r>
              <a:rPr lang="zh-CN" altLang="en-US"/>
              <a:t>（退出游戏按钮）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⑤</a:t>
            </a:r>
            <a:r>
              <a:rPr lang="en-US" altLang="zh-CN"/>
              <a:t>SetDifficultyButton</a:t>
            </a:r>
            <a:r>
              <a:rPr lang="zh-CN" altLang="en-US"/>
              <a:t>（难度设置按钮）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⑥</a:t>
            </a:r>
            <a:r>
              <a:rPr lang="en-US" altLang="zh-CN"/>
              <a:t>BackMenuButton</a:t>
            </a:r>
            <a:r>
              <a:rPr lang="zh-CN" altLang="en-US"/>
              <a:t>（返回菜单按钮）</a:t>
            </a:r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02095" y="1818005"/>
            <a:ext cx="461264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/>
              <a:t>游戏逻辑</a:t>
            </a:r>
            <a:endParaRPr lang="zh-CN" altLang="en-US" sz="2000" b="1"/>
          </a:p>
          <a:p>
            <a:r>
              <a:rPr lang="zh-CN" altLang="en-US" sz="2000" b="1">
                <a:sym typeface="+mn-ea"/>
              </a:rPr>
              <a:t>类：</a:t>
            </a:r>
            <a:endParaRPr lang="zh-CN" altLang="en-US" sz="2000" b="1"/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①</a:t>
            </a:r>
            <a:r>
              <a:rPr lang="en-US" altLang="zh-CN" sz="2000">
                <a:sym typeface="+mn-ea"/>
              </a:rPr>
              <a:t>Player</a:t>
            </a:r>
            <a:r>
              <a:rPr lang="zh-CN" altLang="en-US" sz="2000">
                <a:sym typeface="+mn-ea"/>
              </a:rPr>
              <a:t>（玩家操控类）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>
                <a:sym typeface="+mn-ea"/>
              </a:rPr>
              <a:t>②</a:t>
            </a:r>
            <a:r>
              <a:rPr lang="en-US" altLang="zh-CN" sz="2000">
                <a:sym typeface="+mn-ea"/>
              </a:rPr>
              <a:t>Monster</a:t>
            </a:r>
            <a:r>
              <a:rPr lang="zh-CN" altLang="en-US" sz="2000">
                <a:sym typeface="+mn-ea"/>
              </a:rPr>
              <a:t>（敌人类）</a:t>
            </a:r>
            <a:endParaRPr lang="zh-CN" altLang="en-US" sz="2000"/>
          </a:p>
          <a:p>
            <a:r>
              <a:rPr lang="zh-CN" altLang="en-US" sz="2000" b="1"/>
              <a:t>头文件：</a:t>
            </a:r>
            <a:endParaRPr lang="zh-CN" altLang="en-US" sz="2000" b="1"/>
          </a:p>
          <a:p>
            <a:r>
              <a:rPr lang="en-US" altLang="zh-CN" sz="2000"/>
              <a:t>“configure.h”</a:t>
            </a:r>
            <a:r>
              <a:rPr lang="zh-CN" altLang="en-US" sz="2000"/>
              <a:t>（实现类的具体调用与交互，游戏运行逻辑具体函数，如菜单初始化，操控玩家与敌人对战等）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games.h</a:t>
            </a:r>
            <a:r>
              <a:rPr lang="zh-CN" altLang="en-US"/>
              <a:t>头文件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534160"/>
            <a:ext cx="4620895" cy="3159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96940" y="0"/>
            <a:ext cx="4165600" cy="56515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5114925"/>
            <a:ext cx="10515600" cy="4351338"/>
          </a:xfrm>
        </p:spPr>
        <p:txBody>
          <a:bodyPr/>
          <a:p>
            <a:r>
              <a:rPr lang="zh-CN" altLang="en-US"/>
              <a:t>①取消</a:t>
            </a:r>
            <a:r>
              <a:rPr lang="en-US" altLang="zh-CN"/>
              <a:t>UNICODE</a:t>
            </a:r>
            <a:r>
              <a:rPr lang="zh-CN" altLang="en-US"/>
              <a:t>字符集</a:t>
            </a:r>
            <a:r>
              <a:rPr lang="en-US" altLang="zh-CN" sz="2000"/>
              <a:t>-&gt;</a:t>
            </a:r>
            <a:r>
              <a:rPr lang="zh-CN" altLang="en-US" sz="2000"/>
              <a:t>不需要写</a:t>
            </a:r>
            <a:r>
              <a:rPr lang="en-US" altLang="zh-CN" sz="2000"/>
              <a:t>_T(“ “)</a:t>
            </a:r>
            <a:endParaRPr lang="en-US" altLang="zh-CN" sz="2000"/>
          </a:p>
          <a:p>
            <a:r>
              <a:rPr lang="zh-CN" altLang="en-US"/>
              <a:t>②</a:t>
            </a:r>
            <a:r>
              <a:rPr lang="zh-CN" altLang="en-US"/>
              <a:t>引用头文件</a:t>
            </a:r>
            <a:endParaRPr lang="zh-CN" altLang="en-US"/>
          </a:p>
          <a:p>
            <a:r>
              <a:rPr lang="zh-CN" altLang="en-US"/>
              <a:t>③定义全局常量（窗口宽高，按钮宽高，玩家</a:t>
            </a:r>
            <a:r>
              <a:rPr lang="en-US" altLang="zh-CN"/>
              <a:t>/</a:t>
            </a:r>
            <a:r>
              <a:rPr lang="zh-CN" altLang="en-US"/>
              <a:t>敌人初始血量</a:t>
            </a:r>
            <a:r>
              <a:rPr lang="zh-CN" altLang="en-US"/>
              <a:t>等）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Windows</a:t>
            </a:r>
            <a:r>
              <a:rPr lang="zh-CN" altLang="en-US"/>
              <a:t>类（</a:t>
            </a:r>
            <a:r>
              <a:rPr lang="zh-CN" altLang="en-US"/>
              <a:t>窗体）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980940"/>
            <a:ext cx="10515600" cy="4351338"/>
          </a:xfrm>
        </p:spPr>
        <p:txBody>
          <a:bodyPr/>
          <a:p>
            <a:r>
              <a:rPr lang="zh-CN" altLang="en-US"/>
              <a:t>定义窗体类，存储窗口句柄，并加入获取宽、高，设置标题的功能函数（不一定会用到，但预先设计会带来</a:t>
            </a:r>
            <a:r>
              <a:rPr lang="zh-CN" altLang="en-US"/>
              <a:t>方便）</a:t>
            </a:r>
            <a:endParaRPr lang="zh-CN" altLang="en-US"/>
          </a:p>
          <a:p>
            <a:r>
              <a:rPr lang="zh-CN" altLang="en-US" sz="1200"/>
              <a:t>确实到最后都没有用到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461135"/>
            <a:ext cx="6165850" cy="2660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41210" y="0"/>
            <a:ext cx="49911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阻塞信息</a:t>
            </a:r>
            <a:r>
              <a:rPr lang="en-US" altLang="zh-CN"/>
              <a:t>getmessage()-&gt;peekmessage()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2400"/>
              <a:t>getmessage 是阻塞函数，如果当前没有消息，就会一直等待下去，直到有消息产生。因此，getmessage 不太适合游戏处理。</a:t>
            </a:r>
            <a:endParaRPr lang="zh-CN" altLang="en-US" sz="2400"/>
          </a:p>
          <a:p>
            <a:r>
              <a:rPr lang="zh-CN" altLang="en-US" sz="2400"/>
              <a:t>游戏里面获取消息比较常用 peekmessage 函数，该函数会立即返回，不论是否有消息。</a:t>
            </a:r>
            <a:endParaRPr lang="zh-CN" altLang="en-US" sz="24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参考资料：</a:t>
            </a:r>
            <a:r>
              <a:rPr lang="zh-CN" altLang="en-US" sz="2400"/>
              <a:t>https://codebus.cn/zhaoh/handle-mouse-messages-correctly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PushButton</a:t>
            </a:r>
            <a:r>
              <a:rPr lang="zh-CN" altLang="en-US"/>
              <a:t>类（</a:t>
            </a:r>
            <a:r>
              <a:rPr lang="zh-CN" altLang="en-US"/>
              <a:t>按钮）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6715" y="4877435"/>
            <a:ext cx="10515600" cy="4351338"/>
          </a:xfrm>
        </p:spPr>
        <p:txBody>
          <a:bodyPr/>
          <a:p>
            <a:r>
              <a:rPr lang="zh-CN" altLang="en-US" sz="1800"/>
              <a:t>按钮激活逻辑：在主函数中调用</a:t>
            </a:r>
            <a:r>
              <a:rPr lang="en-US" altLang="zh-CN" sz="1800"/>
              <a:t>X.isClicked()</a:t>
            </a:r>
            <a:r>
              <a:rPr lang="zh-CN" altLang="en-US" sz="1800"/>
              <a:t>表示</a:t>
            </a:r>
            <a:r>
              <a:rPr lang="en-US" altLang="zh-CN" sz="1800"/>
              <a:t>X</a:t>
            </a:r>
            <a:r>
              <a:rPr lang="zh-CN" altLang="en-US" sz="1800"/>
              <a:t>按钮处于可被激活状态，进入</a:t>
            </a:r>
            <a:r>
              <a:rPr lang="en-US" altLang="zh-CN" sz="1800"/>
              <a:t>while(1)</a:t>
            </a:r>
            <a:r>
              <a:rPr lang="zh-CN" altLang="en-US" sz="1800"/>
              <a:t>循环中，若左键按下则字体变绿，若在按钮区域内左键放开则实现</a:t>
            </a:r>
            <a:r>
              <a:rPr lang="en-US" altLang="zh-CN" sz="1800"/>
              <a:t>funcLButtonUp()</a:t>
            </a:r>
            <a:r>
              <a:rPr lang="zh-CN" altLang="en-US" sz="1800"/>
              <a:t>功能，并通过</a:t>
            </a:r>
            <a:r>
              <a:rPr lang="en-US" altLang="zh-CN" sz="1800"/>
              <a:t>bool</a:t>
            </a:r>
            <a:r>
              <a:rPr lang="zh-CN" altLang="en-US" sz="1800"/>
              <a:t>型变量</a:t>
            </a:r>
            <a:r>
              <a:rPr lang="en-US" altLang="zh-CN" sz="1800"/>
              <a:t>stopFlag</a:t>
            </a:r>
            <a:r>
              <a:rPr lang="zh-CN" altLang="en-US" sz="1800"/>
              <a:t>退出</a:t>
            </a:r>
            <a:r>
              <a:rPr lang="en-US" altLang="zh-CN" sz="1800"/>
              <a:t>while</a:t>
            </a:r>
            <a:r>
              <a:rPr lang="zh-CN" altLang="en-US" sz="1800"/>
              <a:t>循环，该按钮消失</a:t>
            </a:r>
            <a:endParaRPr lang="zh-CN" altLang="en-US" sz="1800"/>
          </a:p>
          <a:p>
            <a:r>
              <a:rPr lang="zh-CN" altLang="en-US" sz="1800"/>
              <a:t>如何判断一个函数需要重载</a:t>
            </a:r>
            <a:r>
              <a:rPr lang="en-US" altLang="zh-CN" sz="1800"/>
              <a:t>(virtual)</a:t>
            </a:r>
            <a:r>
              <a:rPr lang="zh-CN" altLang="en-US" sz="1800"/>
              <a:t>：先不管，往下写继承的时候自然会知道什么时候需要</a:t>
            </a:r>
            <a:r>
              <a:rPr lang="zh-CN" altLang="en-US" sz="1800"/>
              <a:t>重载</a:t>
            </a:r>
            <a:endParaRPr lang="zh-CN" altLang="en-US" sz="1800"/>
          </a:p>
          <a:p>
            <a:r>
              <a:rPr lang="zh-CN" altLang="en-US" sz="1800"/>
              <a:t>注意：与上一个类一样，预先定义了一些不知道要实现什么具体功能的函数（如</a:t>
            </a:r>
            <a:r>
              <a:rPr lang="en-US" altLang="zh-CN" sz="1800"/>
              <a:t>funcLButtonDown()</a:t>
            </a:r>
            <a:r>
              <a:rPr lang="zh-CN" altLang="en-US" sz="1800"/>
              <a:t>）</a:t>
            </a:r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885" y="1248410"/>
            <a:ext cx="6096635" cy="3557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31505" y="0"/>
            <a:ext cx="3960495" cy="883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70980" y="883920"/>
            <a:ext cx="5621020" cy="3945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StartGameButton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5950" y="4514215"/>
            <a:ext cx="10515600" cy="4351338"/>
          </a:xfrm>
        </p:spPr>
        <p:txBody>
          <a:bodyPr/>
          <a:p>
            <a:r>
              <a:rPr lang="zh-CN" altLang="en-US" sz="2400"/>
              <a:t>开始游戏按钮</a:t>
            </a:r>
            <a:r>
              <a:rPr lang="en-US" altLang="zh-CN" sz="2400"/>
              <a:t>StartGameButton</a:t>
            </a:r>
            <a:r>
              <a:rPr lang="zh-CN" altLang="en-US" sz="2400"/>
              <a:t>类继承自</a:t>
            </a:r>
            <a:r>
              <a:rPr lang="en-US" altLang="zh-CN" sz="2400"/>
              <a:t>PushButton</a:t>
            </a:r>
            <a:r>
              <a:rPr lang="zh-CN" altLang="en-US" sz="2400"/>
              <a:t>类，首先需要重写构造函数，再重载</a:t>
            </a:r>
            <a:r>
              <a:rPr lang="en-US" altLang="zh-CN" sz="2400"/>
              <a:t>funcLButtonUp()</a:t>
            </a:r>
            <a:r>
              <a:rPr lang="zh-CN" altLang="en-US" sz="2400"/>
              <a:t>函数（因为这个按钮需要实现的功能变了）</a:t>
            </a:r>
            <a:endParaRPr lang="zh-CN" altLang="en-US" sz="2400"/>
          </a:p>
          <a:p>
            <a:r>
              <a:rPr lang="zh-CN" altLang="en-US" sz="2400"/>
              <a:t>为了在主函数中被调用时，能够向主函数返回自己是否被激活，进而让主函数判断是否需要进入</a:t>
            </a:r>
            <a:r>
              <a:rPr lang="en-US" altLang="zh-CN" sz="2400"/>
              <a:t>“</a:t>
            </a:r>
            <a:r>
              <a:rPr lang="zh-CN" altLang="en-US" sz="2400"/>
              <a:t>开始游戏</a:t>
            </a:r>
            <a:r>
              <a:rPr lang="en-US" altLang="zh-CN" sz="2400"/>
              <a:t>”</a:t>
            </a:r>
            <a:r>
              <a:rPr lang="zh-CN" altLang="en-US" sz="2400"/>
              <a:t>，因此定义新的</a:t>
            </a:r>
            <a:r>
              <a:rPr lang="en-US" altLang="zh-CN" sz="2400"/>
              <a:t>bool</a:t>
            </a:r>
            <a:r>
              <a:rPr lang="zh-CN" altLang="en-US" sz="2400"/>
              <a:t>型变量</a:t>
            </a:r>
            <a:r>
              <a:rPr lang="en-US" altLang="zh-CN" sz="2400"/>
              <a:t>isStarting</a:t>
            </a:r>
            <a:r>
              <a:rPr lang="zh-CN" altLang="en-US" sz="2400"/>
              <a:t>与返回该变量状态的函数</a:t>
            </a:r>
            <a:r>
              <a:rPr lang="en-US" altLang="zh-CN" sz="2400"/>
              <a:t>getStarting()</a:t>
            </a:r>
            <a:r>
              <a:rPr lang="zh-CN" altLang="en-US" sz="2400"/>
              <a:t>，当主函数检测到</a:t>
            </a:r>
            <a:r>
              <a:rPr lang="en-US" altLang="zh-CN" sz="2400"/>
              <a:t>X.getStarting=1</a:t>
            </a:r>
            <a:r>
              <a:rPr lang="zh-CN" altLang="en-US" sz="2400"/>
              <a:t>时，那么正式开始</a:t>
            </a:r>
            <a:r>
              <a:rPr lang="zh-CN" altLang="en-US" sz="2400"/>
              <a:t>游戏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77010"/>
            <a:ext cx="9112250" cy="2118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4515" y="0"/>
            <a:ext cx="6547485" cy="1304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91275" y="1304290"/>
            <a:ext cx="5800725" cy="1818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31100" y="3122295"/>
            <a:ext cx="4660900" cy="104775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8228965" y="2895600"/>
            <a:ext cx="1540510" cy="74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COMMONDATA" val="eyJoZGlkIjoiYWY3OTVmNjFlMjAwZjdjZGRjY2QxOWVmMGZhNTlhYWU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2795</Words>
  <Application>WPS 演示</Application>
  <PresentationFormat>宽屏</PresentationFormat>
  <Paragraphs>145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基于EasyX库的实时交互2D格斗游戏</vt:lpstr>
      <vt:lpstr>类封装的多文件Coding</vt:lpstr>
      <vt:lpstr>流程介绍</vt:lpstr>
      <vt:lpstr>顶层设计：图形用户界面GUI+游戏逻辑</vt:lpstr>
      <vt:lpstr>games.h头文件</vt:lpstr>
      <vt:lpstr>Windows类（窗体）</vt:lpstr>
      <vt:lpstr>阻塞信息getmessage()-&gt;peekmessage()</vt:lpstr>
      <vt:lpstr>PushButton类（按钮）</vt:lpstr>
      <vt:lpstr>StartGameButton类</vt:lpstr>
      <vt:lpstr>Player类</vt:lpstr>
      <vt:lpstr>异步输入_kbhit()+_getch()-&gt;GetAsyncKeyState('A') &amp; 0x8000</vt:lpstr>
      <vt:lpstr>Player::Move()</vt:lpstr>
      <vt:lpstr>Player类解析</vt:lpstr>
      <vt:lpstr>Monster类</vt:lpstr>
      <vt:lpstr>Monster类</vt:lpstr>
      <vt:lpstr>暂停逻辑</vt:lpstr>
      <vt:lpstr>configure.h头文件</vt:lpstr>
      <vt:lpstr>configure运行逻辑</vt:lpstr>
      <vt:lpstr>configure运行逻辑</vt:lpstr>
      <vt:lpstr>伤害判定函数Pending()解析</vt:lpstr>
      <vt:lpstr>伤害判定函数Pending()解析</vt:lpstr>
      <vt:lpstr>main函数</vt:lpstr>
      <vt:lpstr>游戏优化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郑凯戈</dc:creator>
  <cp:lastModifiedBy>Kaige Zheng</cp:lastModifiedBy>
  <cp:revision>5</cp:revision>
  <dcterms:created xsi:type="dcterms:W3CDTF">2023-07-20T14:49:00Z</dcterms:created>
  <dcterms:modified xsi:type="dcterms:W3CDTF">2025-03-08T07:02:39Z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FB4EE539ED3444FC931B8A7C6DB64118_12</vt:lpwstr>
  </property>
  <property fmtid="{D5CDD505-2E9C-101B-9397-08002B2CF9AE}" pid="3" name="KSOProductBuildVer">
    <vt:lpwstr>2052-12.1.0.20305</vt:lpwstr>
  </property>
</Properties>
</file>